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9" r:id="rId1"/>
  </p:sldMasterIdLst>
  <p:sldIdLst>
    <p:sldId id="257" r:id="rId2"/>
    <p:sldId id="258" r:id="rId3"/>
    <p:sldId id="259" r:id="rId4"/>
    <p:sldId id="260" r:id="rId5"/>
    <p:sldId id="263" r:id="rId6"/>
    <p:sldId id="261" r:id="rId7"/>
    <p:sldId id="262" r:id="rId8"/>
    <p:sldId id="264" r:id="rId9"/>
    <p:sldId id="265" r:id="rId10"/>
    <p:sldId id="266"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ilupuri shalini" userId="3db71da36a017ad4" providerId="LiveId" clId="{02D77022-0CC4-460F-B7B0-8E821CE98E7D}"/>
    <pc:docChg chg="modSld">
      <pc:chgData name="chilupuri shalini" userId="3db71da36a017ad4" providerId="LiveId" clId="{02D77022-0CC4-460F-B7B0-8E821CE98E7D}" dt="2021-07-28T10:37:57.590" v="0" actId="14100"/>
      <pc:docMkLst>
        <pc:docMk/>
      </pc:docMkLst>
      <pc:sldChg chg="modSp mod">
        <pc:chgData name="chilupuri shalini" userId="3db71da36a017ad4" providerId="LiveId" clId="{02D77022-0CC4-460F-B7B0-8E821CE98E7D}" dt="2021-07-28T10:37:57.590" v="0" actId="14100"/>
        <pc:sldMkLst>
          <pc:docMk/>
          <pc:sldMk cId="982273093" sldId="263"/>
        </pc:sldMkLst>
        <pc:spChg chg="mod">
          <ac:chgData name="chilupuri shalini" userId="3db71da36a017ad4" providerId="LiveId" clId="{02D77022-0CC4-460F-B7B0-8E821CE98E7D}" dt="2021-07-28T10:37:57.590" v="0" actId="14100"/>
          <ac:spMkLst>
            <pc:docMk/>
            <pc:sldMk cId="982273093" sldId="263"/>
            <ac:spMk id="4" creationId="{DDD05152-E649-4E80-B361-17930C8712B4}"/>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2C8CC3-12D5-4BF3-BAF3-73B6E2077ADC}" type="datetimeFigureOut">
              <a:rPr lang="en-IN" smtClean="0"/>
              <a:t>28-07-2021</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3326428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C8CC3-12D5-4BF3-BAF3-73B6E2077ADC}" type="datetimeFigureOut">
              <a:rPr lang="en-IN" smtClean="0"/>
              <a:t>28-07-2021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2295333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C8CC3-12D5-4BF3-BAF3-73B6E2077ADC}" type="datetimeFigureOut">
              <a:rPr lang="en-IN" smtClean="0"/>
              <a:t>28-07-2021</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2DFFC1B-A033-4E00-A97B-788EAECFD2C1}"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31282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D2C8CC3-12D5-4BF3-BAF3-73B6E2077ADC}" type="datetimeFigureOut">
              <a:rPr lang="en-IN" smtClean="0"/>
              <a:t>28-07-2021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29934994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D2C8CC3-12D5-4BF3-BAF3-73B6E2077ADC}" type="datetimeFigureOut">
              <a:rPr lang="en-IN" smtClean="0"/>
              <a:t>28-07-2021</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2DFFC1B-A033-4E00-A97B-788EAECFD2C1}"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08820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D2C8CC3-12D5-4BF3-BAF3-73B6E2077ADC}" type="datetimeFigureOut">
              <a:rPr lang="en-IN" smtClean="0"/>
              <a:t>28-07-2021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34128870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C8CC3-12D5-4BF3-BAF3-73B6E2077ADC}" type="datetimeFigureOut">
              <a:rPr lang="en-IN" smtClean="0"/>
              <a:t>28-07-2021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13073164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C8CC3-12D5-4BF3-BAF3-73B6E2077ADC}" type="datetimeFigureOut">
              <a:rPr lang="en-IN" smtClean="0"/>
              <a:t>28-07-2021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1817480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C8CC3-12D5-4BF3-BAF3-73B6E2077ADC}" type="datetimeFigureOut">
              <a:rPr lang="en-IN" smtClean="0"/>
              <a:t>28-07-2021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626312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C8CC3-12D5-4BF3-BAF3-73B6E2077ADC}" type="datetimeFigureOut">
              <a:rPr lang="en-IN" smtClean="0"/>
              <a:t>28-07-2021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1651905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2C8CC3-12D5-4BF3-BAF3-73B6E2077ADC}" type="datetimeFigureOut">
              <a:rPr lang="en-IN" smtClean="0"/>
              <a:t>28-07-2021</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1037194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2C8CC3-12D5-4BF3-BAF3-73B6E2077ADC}" type="datetimeFigureOut">
              <a:rPr lang="en-IN" smtClean="0"/>
              <a:t>28-07-2021</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4242078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D2C8CC3-12D5-4BF3-BAF3-73B6E2077ADC}" type="datetimeFigureOut">
              <a:rPr lang="en-IN" smtClean="0"/>
              <a:t>28-07-2021</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2171770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2C8CC3-12D5-4BF3-BAF3-73B6E2077ADC}" type="datetimeFigureOut">
              <a:rPr lang="en-IN" smtClean="0"/>
              <a:t>28-07-2021</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20845948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2C8CC3-12D5-4BF3-BAF3-73B6E2077ADC}" type="datetimeFigureOut">
              <a:rPr lang="en-IN" smtClean="0"/>
              <a:t>28-07-2021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186425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2C8CC3-12D5-4BF3-BAF3-73B6E2077ADC}" type="datetimeFigureOut">
              <a:rPr lang="en-IN" smtClean="0"/>
              <a:t>28-07-2021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2DFFC1B-A033-4E00-A97B-788EAECFD2C1}" type="slidenum">
              <a:rPr lang="en-IN" smtClean="0"/>
              <a:t>‹#›</a:t>
            </a:fld>
            <a:endParaRPr lang="en-IN"/>
          </a:p>
        </p:txBody>
      </p:sp>
    </p:spTree>
    <p:extLst>
      <p:ext uri="{BB962C8B-B14F-4D97-AF65-F5344CB8AC3E}">
        <p14:creationId xmlns:p14="http://schemas.microsoft.com/office/powerpoint/2010/main" val="27350131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ED2C8CC3-12D5-4BF3-BAF3-73B6E2077ADC}" type="datetimeFigureOut">
              <a:rPr lang="en-IN" smtClean="0"/>
              <a:t>28-07-2021</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82DFFC1B-A033-4E00-A97B-788EAECFD2C1}" type="slidenum">
              <a:rPr lang="en-IN" smtClean="0"/>
              <a:t>‹#›</a:t>
            </a:fld>
            <a:endParaRPr lang="en-IN"/>
          </a:p>
        </p:txBody>
      </p:sp>
    </p:spTree>
    <p:extLst>
      <p:ext uri="{BB962C8B-B14F-4D97-AF65-F5344CB8AC3E}">
        <p14:creationId xmlns:p14="http://schemas.microsoft.com/office/powerpoint/2010/main" val="375810720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58" name="Rectangle 51">
            <a:extLst>
              <a:ext uri="{FF2B5EF4-FFF2-40B4-BE49-F238E27FC236}">
                <a16:creationId xmlns:a16="http://schemas.microsoft.com/office/drawing/2014/main" id="{2B258D2B-6AC3-4B3A-A87C-FD7E65178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a:extLst>
              <a:ext uri="{FF2B5EF4-FFF2-40B4-BE49-F238E27FC236}">
                <a16:creationId xmlns:a16="http://schemas.microsoft.com/office/drawing/2014/main" id="{C4B0C2CC-EFEC-4BF4-9CC3-5584BA7826F6}"/>
              </a:ext>
            </a:extLst>
          </p:cNvPr>
          <p:cNvPicPr>
            <a:picLocks noChangeAspect="1"/>
          </p:cNvPicPr>
          <p:nvPr/>
        </p:nvPicPr>
        <p:blipFill rotWithShape="1">
          <a:blip r:embed="rId2"/>
          <a:srcRect l="30503" r="5989" b="-1"/>
          <a:stretch/>
        </p:blipFill>
        <p:spPr>
          <a:xfrm>
            <a:off x="0" y="10"/>
            <a:ext cx="12191999" cy="6857990"/>
          </a:xfrm>
          <a:prstGeom prst="rect">
            <a:avLst/>
          </a:prstGeom>
        </p:spPr>
      </p:pic>
      <p:sp>
        <p:nvSpPr>
          <p:cNvPr id="59" name="Freeform 5">
            <a:extLst>
              <a:ext uri="{FF2B5EF4-FFF2-40B4-BE49-F238E27FC236}">
                <a16:creationId xmlns:a16="http://schemas.microsoft.com/office/drawing/2014/main" id="{8D55DD8B-9BF9-4B91-A22D-2D3F2AEFF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07298A89-1591-47C3-B26B-3A99DF1C8697}"/>
              </a:ext>
            </a:extLst>
          </p:cNvPr>
          <p:cNvSpPr>
            <a:spLocks noGrp="1"/>
          </p:cNvSpPr>
          <p:nvPr>
            <p:ph type="title"/>
          </p:nvPr>
        </p:nvSpPr>
        <p:spPr>
          <a:xfrm>
            <a:off x="541867" y="787400"/>
            <a:ext cx="7145866" cy="778933"/>
          </a:xfrm>
        </p:spPr>
        <p:txBody>
          <a:bodyPr vert="horz" lIns="91440" tIns="45720" rIns="91440" bIns="45720" rtlCol="0" anchor="ctr">
            <a:normAutofit/>
          </a:bodyPr>
          <a:lstStyle/>
          <a:p>
            <a:r>
              <a:rPr lang="en-US" sz="3200">
                <a:solidFill>
                  <a:srgbClr val="FEFFFF"/>
                </a:solidFill>
              </a:rPr>
              <a:t>Car resale value prediction</a:t>
            </a:r>
          </a:p>
        </p:txBody>
      </p:sp>
    </p:spTree>
    <p:extLst>
      <p:ext uri="{BB962C8B-B14F-4D97-AF65-F5344CB8AC3E}">
        <p14:creationId xmlns:p14="http://schemas.microsoft.com/office/powerpoint/2010/main" val="815400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1134C2F-9BA8-4B2A-BC48-55BBE3551F4A}"/>
              </a:ext>
            </a:extLst>
          </p:cNvPr>
          <p:cNvPicPr>
            <a:picLocks noGrp="1" noChangeAspect="1"/>
          </p:cNvPicPr>
          <p:nvPr>
            <p:ph idx="1"/>
          </p:nvPr>
        </p:nvPicPr>
        <p:blipFill>
          <a:blip r:embed="rId2"/>
          <a:stretch>
            <a:fillRect/>
          </a:stretch>
        </p:blipFill>
        <p:spPr>
          <a:xfrm>
            <a:off x="7022527" y="3379541"/>
            <a:ext cx="48772" cy="1286367"/>
          </a:xfrm>
          <a:prstGeom prst="rect">
            <a:avLst/>
          </a:prstGeom>
        </p:spPr>
      </p:pic>
      <p:sp>
        <p:nvSpPr>
          <p:cNvPr id="4" name="Rectangle: Rounded Corners 3">
            <a:extLst>
              <a:ext uri="{FF2B5EF4-FFF2-40B4-BE49-F238E27FC236}">
                <a16:creationId xmlns:a16="http://schemas.microsoft.com/office/drawing/2014/main" id="{549CBF6F-FB31-4884-9CF5-077291092F56}"/>
              </a:ext>
            </a:extLst>
          </p:cNvPr>
          <p:cNvSpPr/>
          <p:nvPr/>
        </p:nvSpPr>
        <p:spPr>
          <a:xfrm>
            <a:off x="4168140" y="946778"/>
            <a:ext cx="3566160" cy="6229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Trained linear regression</a:t>
            </a:r>
            <a:endParaRPr lang="en-IN" dirty="0"/>
          </a:p>
        </p:txBody>
      </p:sp>
      <p:pic>
        <p:nvPicPr>
          <p:cNvPr id="6" name="Picture 5">
            <a:extLst>
              <a:ext uri="{FF2B5EF4-FFF2-40B4-BE49-F238E27FC236}">
                <a16:creationId xmlns:a16="http://schemas.microsoft.com/office/drawing/2014/main" id="{69A71DE0-96AA-4EC1-8369-817EB1EEDBD6}"/>
              </a:ext>
            </a:extLst>
          </p:cNvPr>
          <p:cNvPicPr>
            <a:picLocks noChangeAspect="1"/>
          </p:cNvPicPr>
          <p:nvPr/>
        </p:nvPicPr>
        <p:blipFill>
          <a:blip r:embed="rId3"/>
          <a:stretch>
            <a:fillRect/>
          </a:stretch>
        </p:blipFill>
        <p:spPr>
          <a:xfrm>
            <a:off x="1857375" y="1943100"/>
            <a:ext cx="8477250" cy="4282440"/>
          </a:xfrm>
          <a:prstGeom prst="rect">
            <a:avLst/>
          </a:prstGeom>
        </p:spPr>
      </p:pic>
    </p:spTree>
    <p:extLst>
      <p:ext uri="{BB962C8B-B14F-4D97-AF65-F5344CB8AC3E}">
        <p14:creationId xmlns:p14="http://schemas.microsoft.com/office/powerpoint/2010/main" val="3937806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037D37F-D43F-4BDE-8B1C-DD42A4287CE6}"/>
              </a:ext>
            </a:extLst>
          </p:cNvPr>
          <p:cNvPicPr>
            <a:picLocks noGrp="1" noChangeAspect="1"/>
          </p:cNvPicPr>
          <p:nvPr>
            <p:ph idx="1"/>
          </p:nvPr>
        </p:nvPicPr>
        <p:blipFill>
          <a:blip r:embed="rId2"/>
          <a:stretch>
            <a:fillRect/>
          </a:stretch>
        </p:blipFill>
        <p:spPr>
          <a:xfrm>
            <a:off x="2737556" y="2179320"/>
            <a:ext cx="6716888" cy="3778250"/>
          </a:xfrm>
          <a:prstGeom prst="rect">
            <a:avLst/>
          </a:prstGeom>
        </p:spPr>
      </p:pic>
      <p:sp>
        <p:nvSpPr>
          <p:cNvPr id="5" name="Rectangle: Rounded Corners 4">
            <a:extLst>
              <a:ext uri="{FF2B5EF4-FFF2-40B4-BE49-F238E27FC236}">
                <a16:creationId xmlns:a16="http://schemas.microsoft.com/office/drawing/2014/main" id="{551707B3-3C41-4737-83D6-63DF5B912AD3}"/>
              </a:ext>
            </a:extLst>
          </p:cNvPr>
          <p:cNvSpPr/>
          <p:nvPr/>
        </p:nvSpPr>
        <p:spPr>
          <a:xfrm>
            <a:off x="4114800" y="1082040"/>
            <a:ext cx="3749040" cy="518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Our prediction output</a:t>
            </a:r>
            <a:endParaRPr lang="en-IN" dirty="0"/>
          </a:p>
        </p:txBody>
      </p:sp>
    </p:spTree>
    <p:extLst>
      <p:ext uri="{BB962C8B-B14F-4D97-AF65-F5344CB8AC3E}">
        <p14:creationId xmlns:p14="http://schemas.microsoft.com/office/powerpoint/2010/main" val="1683432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19D1EE6-C77B-4AB5-80C2-B2766A04E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645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pic>
        <p:nvPicPr>
          <p:cNvPr id="4" name="Picture 3">
            <a:extLst>
              <a:ext uri="{FF2B5EF4-FFF2-40B4-BE49-F238E27FC236}">
                <a16:creationId xmlns:a16="http://schemas.microsoft.com/office/drawing/2014/main" id="{B05F0DA5-9FD4-4773-8271-A50B7F860E2F}"/>
              </a:ext>
            </a:extLst>
          </p:cNvPr>
          <p:cNvPicPr>
            <a:picLocks noChangeAspect="1"/>
          </p:cNvPicPr>
          <p:nvPr/>
        </p:nvPicPr>
        <p:blipFill rotWithShape="1">
          <a:blip r:embed="rId2"/>
          <a:srcRect r="2126" b="-1"/>
          <a:stretch/>
        </p:blipFill>
        <p:spPr>
          <a:xfrm>
            <a:off x="643467" y="643467"/>
            <a:ext cx="10905066" cy="5571066"/>
          </a:xfrm>
          <a:prstGeom prst="rect">
            <a:avLst/>
          </a:prstGeom>
        </p:spPr>
      </p:pic>
      <p:sp>
        <p:nvSpPr>
          <p:cNvPr id="11" name="Rectangle 10">
            <a:extLst>
              <a:ext uri="{FF2B5EF4-FFF2-40B4-BE49-F238E27FC236}">
                <a16:creationId xmlns:a16="http://schemas.microsoft.com/office/drawing/2014/main" id="{873991DB-6F50-4514-9746-B72BC8E10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6230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F7D71-DC59-4C4A-B70A-6E50745E304D}"/>
              </a:ext>
            </a:extLst>
          </p:cNvPr>
          <p:cNvSpPr>
            <a:spLocks noGrp="1"/>
          </p:cNvSpPr>
          <p:nvPr>
            <p:ph type="title"/>
          </p:nvPr>
        </p:nvSpPr>
        <p:spPr>
          <a:xfrm>
            <a:off x="2006999" y="624110"/>
            <a:ext cx="8911687" cy="1280890"/>
          </a:xfrm>
        </p:spPr>
        <p:txBody>
          <a:bodyPr>
            <a:normAutofit/>
          </a:bodyPr>
          <a:lstStyle/>
          <a:p>
            <a:pPr algn="ctr"/>
            <a:r>
              <a:rPr lang="en-US" sz="5400" dirty="0"/>
              <a:t>Externship project</a:t>
            </a:r>
            <a:endParaRPr lang="en-IN" sz="5400" dirty="0"/>
          </a:p>
        </p:txBody>
      </p:sp>
      <p:sp>
        <p:nvSpPr>
          <p:cNvPr id="3" name="Content Placeholder 2">
            <a:extLst>
              <a:ext uri="{FF2B5EF4-FFF2-40B4-BE49-F238E27FC236}">
                <a16:creationId xmlns:a16="http://schemas.microsoft.com/office/drawing/2014/main" id="{DB1DD18C-9295-48BF-B3E3-FD9040F9BB66}"/>
              </a:ext>
            </a:extLst>
          </p:cNvPr>
          <p:cNvSpPr>
            <a:spLocks noGrp="1"/>
          </p:cNvSpPr>
          <p:nvPr>
            <p:ph idx="1"/>
          </p:nvPr>
        </p:nvSpPr>
        <p:spPr>
          <a:xfrm>
            <a:off x="2100940" y="2151356"/>
            <a:ext cx="8915400" cy="3777622"/>
          </a:xfrm>
        </p:spPr>
        <p:txBody>
          <a:bodyPr>
            <a:normAutofit fontScale="92500" lnSpcReduction="10000"/>
          </a:bodyPr>
          <a:lstStyle/>
          <a:p>
            <a:pPr marL="0" indent="0" algn="ctr">
              <a:buNone/>
            </a:pPr>
            <a:r>
              <a:rPr lang="en-US" sz="4800" i="1" dirty="0">
                <a:latin typeface="Bookman Old Style" panose="02050604050505020204" pitchFamily="18" charset="0"/>
              </a:rPr>
              <a:t>Car resale value prediction</a:t>
            </a:r>
          </a:p>
          <a:p>
            <a:pPr marL="0" indent="0" algn="ctr">
              <a:buNone/>
            </a:pPr>
            <a:endParaRPr lang="en-US" sz="4800" i="1" dirty="0">
              <a:latin typeface="Bookman Old Style" panose="02050604050505020204" pitchFamily="18" charset="0"/>
            </a:endParaRPr>
          </a:p>
          <a:p>
            <a:pPr marL="0" indent="0" algn="ctr">
              <a:buNone/>
            </a:pPr>
            <a:endParaRPr lang="en-US" sz="4000" i="1" dirty="0"/>
          </a:p>
          <a:p>
            <a:pPr marL="0" indent="0" algn="ctr">
              <a:buNone/>
            </a:pPr>
            <a:r>
              <a:rPr lang="en-IN" sz="2000" b="1" i="1" dirty="0"/>
              <a:t>         </a:t>
            </a:r>
            <a:r>
              <a:rPr lang="en-IN" sz="2000" b="1" i="1" dirty="0" err="1"/>
              <a:t>V.sai</a:t>
            </a:r>
            <a:r>
              <a:rPr lang="en-IN" sz="2000" b="1" i="1" dirty="0"/>
              <a:t> </a:t>
            </a:r>
            <a:r>
              <a:rPr lang="en-IN" sz="2000" b="1" i="1" dirty="0" err="1"/>
              <a:t>siri</a:t>
            </a:r>
            <a:r>
              <a:rPr lang="en-IN" sz="2000" b="1" i="1" dirty="0"/>
              <a:t> </a:t>
            </a:r>
            <a:r>
              <a:rPr lang="en-IN" sz="2000" b="1" i="1" dirty="0" err="1"/>
              <a:t>reddy</a:t>
            </a:r>
            <a:r>
              <a:rPr lang="en-IN" sz="2000" b="1" i="1" dirty="0"/>
              <a:t>(18UK1A05M5)</a:t>
            </a:r>
          </a:p>
          <a:p>
            <a:pPr marL="0" indent="0" algn="ctr">
              <a:buNone/>
            </a:pPr>
            <a:r>
              <a:rPr lang="en-IN" sz="2000" b="1" i="1" dirty="0" err="1"/>
              <a:t>M.Kavya</a:t>
            </a:r>
            <a:r>
              <a:rPr lang="en-IN" sz="2000" b="1" i="1" dirty="0"/>
              <a:t>(18UK1A05N5)</a:t>
            </a:r>
          </a:p>
          <a:p>
            <a:pPr marL="0" indent="0" algn="ctr">
              <a:buNone/>
            </a:pPr>
            <a:r>
              <a:rPr lang="en-IN" sz="2000" b="1" i="1" dirty="0"/>
              <a:t>    </a:t>
            </a:r>
            <a:r>
              <a:rPr lang="en-IN" sz="2000" b="1" i="1" dirty="0" err="1"/>
              <a:t>Ch.Mounika</a:t>
            </a:r>
            <a:r>
              <a:rPr lang="en-IN" sz="2000" b="1" i="1" dirty="0"/>
              <a:t>(19UK1A0524)</a:t>
            </a:r>
          </a:p>
          <a:p>
            <a:pPr marL="0" indent="0" algn="ctr">
              <a:buNone/>
            </a:pPr>
            <a:r>
              <a:rPr lang="en-IN" sz="2000" b="1" i="1" dirty="0" err="1"/>
              <a:t>G.Sunitha</a:t>
            </a:r>
            <a:r>
              <a:rPr lang="en-IN" sz="2000" b="1" i="1" dirty="0"/>
              <a:t>(18UK1A05J9)</a:t>
            </a:r>
          </a:p>
          <a:p>
            <a:pPr marL="0" indent="0" algn="ctr">
              <a:buNone/>
            </a:pPr>
            <a:endParaRPr lang="en-IN" sz="2000" i="1" dirty="0"/>
          </a:p>
        </p:txBody>
      </p:sp>
    </p:spTree>
    <p:extLst>
      <p:ext uri="{BB962C8B-B14F-4D97-AF65-F5344CB8AC3E}">
        <p14:creationId xmlns:p14="http://schemas.microsoft.com/office/powerpoint/2010/main" val="2005648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90EEE30-8B5C-42A8-8C32-96EFD017E533}"/>
              </a:ext>
            </a:extLst>
          </p:cNvPr>
          <p:cNvSpPr>
            <a:spLocks noGrp="1"/>
          </p:cNvSpPr>
          <p:nvPr>
            <p:ph type="title"/>
          </p:nvPr>
        </p:nvSpPr>
        <p:spPr>
          <a:xfrm>
            <a:off x="4092606" y="624110"/>
            <a:ext cx="7412006" cy="1186935"/>
          </a:xfrm>
        </p:spPr>
        <p:txBody>
          <a:bodyPr/>
          <a:lstStyle/>
          <a:p>
            <a:r>
              <a:rPr lang="en-US" dirty="0"/>
              <a:t>INTRODUCTION</a:t>
            </a:r>
            <a:endParaRPr lang="en-IN" dirty="0"/>
          </a:p>
        </p:txBody>
      </p:sp>
      <p:sp>
        <p:nvSpPr>
          <p:cNvPr id="6" name="Content Placeholder 5">
            <a:extLst>
              <a:ext uri="{FF2B5EF4-FFF2-40B4-BE49-F238E27FC236}">
                <a16:creationId xmlns:a16="http://schemas.microsoft.com/office/drawing/2014/main" id="{3454A0BB-350F-443F-81B8-A66E0E6A4910}"/>
              </a:ext>
            </a:extLst>
          </p:cNvPr>
          <p:cNvSpPr>
            <a:spLocks noGrp="1"/>
          </p:cNvSpPr>
          <p:nvPr>
            <p:ph idx="1"/>
          </p:nvPr>
        </p:nvSpPr>
        <p:spPr/>
        <p:txBody>
          <a:bodyPr>
            <a:normAutofit/>
          </a:bodyPr>
          <a:lstStyle/>
          <a:p>
            <a:pPr algn="l" fontAlgn="base"/>
            <a:r>
              <a:rPr lang="en-US" sz="2400" b="0" i="0" dirty="0">
                <a:solidFill>
                  <a:srgbClr val="404040"/>
                </a:solidFill>
                <a:effectLst/>
                <a:latin typeface="LiberationSerif_d1_3"/>
              </a:rPr>
              <a:t>Vehicle price prediction especially when the vehicle is used and not coming direct from the factory, is both a critical and important task. With increase in demand for used cars more and more vehicle buyers are finding alternatives of buying new cars.</a:t>
            </a:r>
            <a:endParaRPr lang="en-US" sz="2400" b="0" i="0" dirty="0">
              <a:solidFill>
                <a:srgbClr val="A53010"/>
              </a:solidFill>
              <a:effectLst/>
              <a:latin typeface="OpenSymbol_d6_2"/>
            </a:endParaRPr>
          </a:p>
          <a:p>
            <a:pPr algn="l" fontAlgn="base"/>
            <a:r>
              <a:rPr lang="en-US" sz="2400" b="0" i="0" dirty="0">
                <a:solidFill>
                  <a:srgbClr val="404040"/>
                </a:solidFill>
                <a:effectLst/>
                <a:latin typeface="LiberationSerif_d1_3"/>
              </a:rPr>
              <a:t>There is a need of accurate price prediction mechanism for the used cars. Prediction techniques of machine learning can be helpful in this regard. </a:t>
            </a:r>
            <a:endParaRPr lang="en-US" sz="2400" b="0" i="0" dirty="0">
              <a:solidFill>
                <a:srgbClr val="A53010"/>
              </a:solidFill>
              <a:effectLst/>
              <a:latin typeface="OpenSymbol_d6_2"/>
            </a:endParaRPr>
          </a:p>
          <a:p>
            <a:pPr algn="l" fontAlgn="base"/>
            <a:r>
              <a:rPr lang="en-US" sz="2400" b="0" i="0" dirty="0">
                <a:solidFill>
                  <a:srgbClr val="404040"/>
                </a:solidFill>
                <a:effectLst/>
                <a:latin typeface="LiberationSerif_d1_3"/>
              </a:rPr>
              <a:t>It is common to lease a car in many countries rather then buying a new car.</a:t>
            </a:r>
            <a:endParaRPr lang="en-US" sz="2400" b="0" i="0" dirty="0">
              <a:solidFill>
                <a:srgbClr val="16192B"/>
              </a:solidFill>
              <a:effectLst/>
              <a:latin typeface="inherit"/>
            </a:endParaRPr>
          </a:p>
          <a:p>
            <a:pPr marL="0" indent="0">
              <a:buNone/>
            </a:pPr>
            <a:endParaRPr lang="en-IN" dirty="0"/>
          </a:p>
        </p:txBody>
      </p:sp>
      <p:sp>
        <p:nvSpPr>
          <p:cNvPr id="7" name="Rectangle: Rounded Corners 6">
            <a:extLst>
              <a:ext uri="{FF2B5EF4-FFF2-40B4-BE49-F238E27FC236}">
                <a16:creationId xmlns:a16="http://schemas.microsoft.com/office/drawing/2014/main" id="{5955469C-9546-44D4-AA8B-7E29E1FF5FB2}"/>
              </a:ext>
            </a:extLst>
          </p:cNvPr>
          <p:cNvSpPr/>
          <p:nvPr/>
        </p:nvSpPr>
        <p:spPr>
          <a:xfrm>
            <a:off x="4154750" y="624110"/>
            <a:ext cx="4474345" cy="88776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INTRODUCTION</a:t>
            </a:r>
            <a:endParaRPr lang="en-IN" sz="2800" dirty="0"/>
          </a:p>
        </p:txBody>
      </p:sp>
    </p:spTree>
    <p:extLst>
      <p:ext uri="{BB962C8B-B14F-4D97-AF65-F5344CB8AC3E}">
        <p14:creationId xmlns:p14="http://schemas.microsoft.com/office/powerpoint/2010/main" val="1394216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BD143D-0395-48A7-AA8B-82AE6A0F2302}"/>
              </a:ext>
            </a:extLst>
          </p:cNvPr>
          <p:cNvSpPr>
            <a:spLocks noGrp="1"/>
          </p:cNvSpPr>
          <p:nvPr>
            <p:ph idx="1"/>
          </p:nvPr>
        </p:nvSpPr>
        <p:spPr/>
        <p:txBody>
          <a:bodyPr>
            <a:noAutofit/>
          </a:bodyPr>
          <a:lstStyle/>
          <a:p>
            <a:r>
              <a:rPr lang="en-US" sz="2000" b="0" i="0" dirty="0">
                <a:solidFill>
                  <a:srgbClr val="404040"/>
                </a:solidFill>
                <a:effectLst/>
                <a:latin typeface="LiberationSerif_d1_2"/>
              </a:rPr>
              <a:t>A car price prediction has been a high interest research area, as it requires noticeable effort and knowledge of the field expert. Considerable number of distinct attributes are examined for the reliable and accurate prediction.</a:t>
            </a:r>
          </a:p>
          <a:p>
            <a:r>
              <a:rPr lang="en-US" sz="2000" b="0" i="0" dirty="0">
                <a:solidFill>
                  <a:srgbClr val="404040"/>
                </a:solidFill>
                <a:effectLst/>
                <a:latin typeface="LiberationSerif_d1_2"/>
              </a:rPr>
              <a:t>To build a model for predicting the price of used cars the applied three machine learning techniques are Artificial Neural Network and linear regression.</a:t>
            </a:r>
            <a:endParaRPr lang="en-US" sz="2000" b="0" i="0" dirty="0">
              <a:solidFill>
                <a:srgbClr val="A53010"/>
              </a:solidFill>
              <a:effectLst/>
              <a:latin typeface="OpenSymbol_d6_2"/>
            </a:endParaRPr>
          </a:p>
          <a:p>
            <a:r>
              <a:rPr lang="en-US" sz="2000" b="0" i="0" dirty="0">
                <a:solidFill>
                  <a:srgbClr val="404040"/>
                </a:solidFill>
                <a:effectLst/>
                <a:latin typeface="LiberationSerif_d1_2"/>
              </a:rPr>
              <a:t>Respective performances of different algorithms were then compared to find one that best suits the available data set. The final prediction model was integrated into Java application. Furthermore, the model was evaluated using test data and the accuracy of 82% was obtained</a:t>
            </a:r>
            <a:r>
              <a:rPr lang="en-US" sz="2400" b="0" i="0" dirty="0">
                <a:solidFill>
                  <a:srgbClr val="404040"/>
                </a:solidFill>
                <a:effectLst/>
                <a:latin typeface="LiberationSerif_d1_2"/>
              </a:rPr>
              <a:t>.</a:t>
            </a:r>
            <a:endParaRPr lang="en-IN" sz="2400" dirty="0"/>
          </a:p>
        </p:txBody>
      </p:sp>
      <p:sp>
        <p:nvSpPr>
          <p:cNvPr id="5" name="Rectangle: Rounded Corners 4">
            <a:extLst>
              <a:ext uri="{FF2B5EF4-FFF2-40B4-BE49-F238E27FC236}">
                <a16:creationId xmlns:a16="http://schemas.microsoft.com/office/drawing/2014/main" id="{6AE08D73-4A68-49DE-8537-7F95AB700D1F}"/>
              </a:ext>
            </a:extLst>
          </p:cNvPr>
          <p:cNvSpPr/>
          <p:nvPr/>
        </p:nvSpPr>
        <p:spPr>
          <a:xfrm>
            <a:off x="4178422" y="610763"/>
            <a:ext cx="4273120" cy="6720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ABSTRACT</a:t>
            </a:r>
            <a:endParaRPr lang="en-IN" sz="2800" dirty="0"/>
          </a:p>
        </p:txBody>
      </p:sp>
    </p:spTree>
    <p:extLst>
      <p:ext uri="{BB962C8B-B14F-4D97-AF65-F5344CB8AC3E}">
        <p14:creationId xmlns:p14="http://schemas.microsoft.com/office/powerpoint/2010/main" val="653978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976959-3848-48AA-9723-467ABBBE334F}"/>
              </a:ext>
            </a:extLst>
          </p:cNvPr>
          <p:cNvSpPr>
            <a:spLocks noGrp="1"/>
          </p:cNvSpPr>
          <p:nvPr>
            <p:ph idx="1"/>
          </p:nvPr>
        </p:nvSpPr>
        <p:spPr>
          <a:xfrm>
            <a:off x="2589212" y="2042160"/>
            <a:ext cx="8915400" cy="3581400"/>
          </a:xfrm>
        </p:spPr>
        <p:txBody>
          <a:bodyPr/>
          <a:lstStyle/>
          <a:p>
            <a:r>
              <a:rPr lang="en-US" dirty="0"/>
              <a:t>Car brand</a:t>
            </a:r>
          </a:p>
          <a:p>
            <a:r>
              <a:rPr lang="en-US" dirty="0"/>
              <a:t>Year</a:t>
            </a:r>
          </a:p>
          <a:p>
            <a:r>
              <a:rPr lang="en-US" dirty="0"/>
              <a:t>Sold price</a:t>
            </a:r>
          </a:p>
          <a:p>
            <a:r>
              <a:rPr lang="en-US" dirty="0"/>
              <a:t>Present price</a:t>
            </a:r>
          </a:p>
          <a:p>
            <a:r>
              <a:rPr lang="en-US" dirty="0"/>
              <a:t>Kms driven</a:t>
            </a:r>
          </a:p>
          <a:p>
            <a:r>
              <a:rPr lang="en-US" dirty="0"/>
              <a:t>Fuel type</a:t>
            </a:r>
          </a:p>
          <a:p>
            <a:r>
              <a:rPr lang="en-US" dirty="0"/>
              <a:t>Seller</a:t>
            </a:r>
          </a:p>
          <a:p>
            <a:r>
              <a:rPr lang="en-US" dirty="0"/>
              <a:t>Transmission</a:t>
            </a:r>
          </a:p>
          <a:p>
            <a:r>
              <a:rPr lang="en-US" dirty="0"/>
              <a:t>Owners</a:t>
            </a:r>
          </a:p>
        </p:txBody>
      </p:sp>
      <p:sp>
        <p:nvSpPr>
          <p:cNvPr id="4" name="Rectangle: Rounded Corners 3">
            <a:extLst>
              <a:ext uri="{FF2B5EF4-FFF2-40B4-BE49-F238E27FC236}">
                <a16:creationId xmlns:a16="http://schemas.microsoft.com/office/drawing/2014/main" id="{DDD05152-E649-4E80-B361-17930C8712B4}"/>
              </a:ext>
            </a:extLst>
          </p:cNvPr>
          <p:cNvSpPr/>
          <p:nvPr/>
        </p:nvSpPr>
        <p:spPr>
          <a:xfrm>
            <a:off x="3909060" y="702938"/>
            <a:ext cx="4258396" cy="7315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Dataset features</a:t>
            </a:r>
          </a:p>
        </p:txBody>
      </p:sp>
    </p:spTree>
    <p:extLst>
      <p:ext uri="{BB962C8B-B14F-4D97-AF65-F5344CB8AC3E}">
        <p14:creationId xmlns:p14="http://schemas.microsoft.com/office/powerpoint/2010/main" val="982273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B7AE79-AC41-490C-8156-F7B9F2E4E42D}"/>
              </a:ext>
            </a:extLst>
          </p:cNvPr>
          <p:cNvSpPr>
            <a:spLocks noGrp="1"/>
          </p:cNvSpPr>
          <p:nvPr>
            <p:ph idx="1"/>
          </p:nvPr>
        </p:nvSpPr>
        <p:spPr>
          <a:xfrm>
            <a:off x="1987232" y="1569720"/>
            <a:ext cx="8915400" cy="3777622"/>
          </a:xfrm>
        </p:spPr>
        <p:txBody>
          <a:bodyPr/>
          <a:lstStyle/>
          <a:p>
            <a:r>
              <a:rPr lang="en-US" dirty="0"/>
              <a:t>For accurate and real time analysis, data is prepared from scratch.</a:t>
            </a:r>
          </a:p>
          <a:p>
            <a:r>
              <a:rPr lang="en-US" dirty="0"/>
              <a:t>Data is collected from ‘Kaggle.com’.</a:t>
            </a:r>
            <a:endParaRPr lang="en-IN" dirty="0"/>
          </a:p>
        </p:txBody>
      </p:sp>
      <p:pic>
        <p:nvPicPr>
          <p:cNvPr id="4" name="Picture 3">
            <a:extLst>
              <a:ext uri="{FF2B5EF4-FFF2-40B4-BE49-F238E27FC236}">
                <a16:creationId xmlns:a16="http://schemas.microsoft.com/office/drawing/2014/main" id="{4C978071-66BB-48DD-B008-5EB9A26107C9}"/>
              </a:ext>
            </a:extLst>
          </p:cNvPr>
          <p:cNvPicPr>
            <a:picLocks noChangeAspect="1"/>
          </p:cNvPicPr>
          <p:nvPr/>
        </p:nvPicPr>
        <p:blipFill>
          <a:blip r:embed="rId2"/>
          <a:stretch>
            <a:fillRect/>
          </a:stretch>
        </p:blipFill>
        <p:spPr>
          <a:xfrm>
            <a:off x="3421380" y="2872740"/>
            <a:ext cx="4648200" cy="2263140"/>
          </a:xfrm>
          <a:prstGeom prst="rect">
            <a:avLst/>
          </a:prstGeom>
          <a:ln>
            <a:noFill/>
          </a:ln>
          <a:effectLst>
            <a:softEdge rad="112500"/>
          </a:effectLst>
        </p:spPr>
      </p:pic>
      <p:sp>
        <p:nvSpPr>
          <p:cNvPr id="5" name="Rectangle: Rounded Corners 4">
            <a:extLst>
              <a:ext uri="{FF2B5EF4-FFF2-40B4-BE49-F238E27FC236}">
                <a16:creationId xmlns:a16="http://schemas.microsoft.com/office/drawing/2014/main" id="{40CDF581-6970-456A-B16C-EA5310A943E8}"/>
              </a:ext>
            </a:extLst>
          </p:cNvPr>
          <p:cNvSpPr/>
          <p:nvPr/>
        </p:nvSpPr>
        <p:spPr>
          <a:xfrm>
            <a:off x="3901440" y="556260"/>
            <a:ext cx="4236720" cy="5715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Data collection</a:t>
            </a:r>
            <a:endParaRPr lang="en-IN" sz="2800" dirty="0"/>
          </a:p>
        </p:txBody>
      </p:sp>
    </p:spTree>
    <p:extLst>
      <p:ext uri="{BB962C8B-B14F-4D97-AF65-F5344CB8AC3E}">
        <p14:creationId xmlns:p14="http://schemas.microsoft.com/office/powerpoint/2010/main" val="1559963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EC6465-A69A-439A-84C2-C1042131DB75}"/>
              </a:ext>
            </a:extLst>
          </p:cNvPr>
          <p:cNvSpPr>
            <a:spLocks noGrp="1"/>
          </p:cNvSpPr>
          <p:nvPr>
            <p:ph idx="1"/>
          </p:nvPr>
        </p:nvSpPr>
        <p:spPr/>
        <p:txBody>
          <a:bodyPr/>
          <a:lstStyle/>
          <a:p>
            <a:r>
              <a:rPr lang="en-US" b="0" i="0" dirty="0">
                <a:solidFill>
                  <a:srgbClr val="333333"/>
                </a:solidFill>
                <a:effectLst/>
                <a:latin typeface="inter-regular"/>
              </a:rPr>
              <a:t>Data preprocessing is a process of preparing the raw data and making it suitable for a machine learning model. It is the first and crucial step while creating a machine learning model.</a:t>
            </a:r>
          </a:p>
          <a:p>
            <a:r>
              <a:rPr lang="en-US" b="0" i="0" dirty="0">
                <a:solidFill>
                  <a:srgbClr val="333333"/>
                </a:solidFill>
                <a:effectLst/>
                <a:latin typeface="inter-regular"/>
              </a:rPr>
              <a:t>When creating a machine learning project, it is not always a case that we come across the clean and formatted data. And while doing any operation with data, it is mandatory to clean it and put in a formatted way. So for this, we use data preprocessing task.</a:t>
            </a:r>
            <a:endParaRPr lang="en-IN" dirty="0"/>
          </a:p>
        </p:txBody>
      </p:sp>
      <p:sp>
        <p:nvSpPr>
          <p:cNvPr id="4" name="Rectangle: Rounded Corners 3">
            <a:extLst>
              <a:ext uri="{FF2B5EF4-FFF2-40B4-BE49-F238E27FC236}">
                <a16:creationId xmlns:a16="http://schemas.microsoft.com/office/drawing/2014/main" id="{360058F5-7654-4568-A4B1-D10C5351A90E}"/>
              </a:ext>
            </a:extLst>
          </p:cNvPr>
          <p:cNvSpPr/>
          <p:nvPr/>
        </p:nvSpPr>
        <p:spPr>
          <a:xfrm>
            <a:off x="4061460" y="388620"/>
            <a:ext cx="3878580" cy="7086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Data preprocessing</a:t>
            </a:r>
            <a:endParaRPr lang="en-IN" sz="2400" dirty="0"/>
          </a:p>
        </p:txBody>
      </p:sp>
    </p:spTree>
    <p:extLst>
      <p:ext uri="{BB962C8B-B14F-4D97-AF65-F5344CB8AC3E}">
        <p14:creationId xmlns:p14="http://schemas.microsoft.com/office/powerpoint/2010/main" val="42107215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C69A91-1C54-4F63-B562-06D00361695A}"/>
              </a:ext>
            </a:extLst>
          </p:cNvPr>
          <p:cNvSpPr>
            <a:spLocks noGrp="1"/>
          </p:cNvSpPr>
          <p:nvPr>
            <p:ph idx="1"/>
          </p:nvPr>
        </p:nvSpPr>
        <p:spPr>
          <a:xfrm>
            <a:off x="1683956" y="2133600"/>
            <a:ext cx="4140772" cy="3777622"/>
          </a:xfrm>
        </p:spPr>
        <p:txBody>
          <a:bodyPr>
            <a:normAutofit/>
          </a:bodyPr>
          <a:lstStyle/>
          <a:p>
            <a:r>
              <a:rPr lang="en-US" b="0" i="0">
                <a:solidFill>
                  <a:srgbClr val="000000"/>
                </a:solidFill>
                <a:effectLst/>
                <a:latin typeface="Lato"/>
              </a:rPr>
              <a:t>The train test split technique can be used for classification and regression problems to test machine learning algorithms. The procedure takes the given dataset and splits it into two subsets: </a:t>
            </a:r>
          </a:p>
          <a:p>
            <a:pPr fontAlgn="base">
              <a:buFont typeface="Arial" panose="020B0604020202020204" pitchFamily="34" charset="0"/>
              <a:buChar char="•"/>
            </a:pPr>
            <a:r>
              <a:rPr lang="en-US" b="0" i="0">
                <a:solidFill>
                  <a:srgbClr val="000000"/>
                </a:solidFill>
                <a:effectLst/>
                <a:latin typeface="inherit"/>
              </a:rPr>
              <a:t>Training dataset: it is used to train the algorithm and fit the machine learning model.</a:t>
            </a:r>
          </a:p>
          <a:p>
            <a:pPr fontAlgn="base">
              <a:buFont typeface="Arial" panose="020B0604020202020204" pitchFamily="34" charset="0"/>
              <a:buChar char="•"/>
            </a:pPr>
            <a:r>
              <a:rPr lang="en-US" b="0" i="0">
                <a:solidFill>
                  <a:srgbClr val="000000"/>
                </a:solidFill>
                <a:effectLst/>
                <a:latin typeface="inherit"/>
              </a:rPr>
              <a:t>Test dataset: Using the input element from the training data, the algorithms make predictions.</a:t>
            </a:r>
          </a:p>
          <a:p>
            <a:endParaRPr lang="en-IN">
              <a:solidFill>
                <a:srgbClr val="000000"/>
              </a:solidFill>
            </a:endParaRPr>
          </a:p>
        </p:txBody>
      </p:sp>
      <p:pic>
        <p:nvPicPr>
          <p:cNvPr id="5" name="Picture 4">
            <a:extLst>
              <a:ext uri="{FF2B5EF4-FFF2-40B4-BE49-F238E27FC236}">
                <a16:creationId xmlns:a16="http://schemas.microsoft.com/office/drawing/2014/main" id="{6CC61686-62E2-4C1C-8D82-ABF2831BED86}"/>
              </a:ext>
            </a:extLst>
          </p:cNvPr>
          <p:cNvPicPr>
            <a:picLocks noChangeAspect="1"/>
          </p:cNvPicPr>
          <p:nvPr/>
        </p:nvPicPr>
        <p:blipFill>
          <a:blip r:embed="rId2"/>
          <a:stretch>
            <a:fillRect/>
          </a:stretch>
        </p:blipFill>
        <p:spPr>
          <a:xfrm>
            <a:off x="5824728" y="1989458"/>
            <a:ext cx="5451627" cy="2589523"/>
          </a:xfrm>
          <a:prstGeom prst="rect">
            <a:avLst/>
          </a:prstGeom>
        </p:spPr>
      </p:pic>
      <p:sp>
        <p:nvSpPr>
          <p:cNvPr id="4" name="Rectangle: Rounded Corners 3">
            <a:extLst>
              <a:ext uri="{FF2B5EF4-FFF2-40B4-BE49-F238E27FC236}">
                <a16:creationId xmlns:a16="http://schemas.microsoft.com/office/drawing/2014/main" id="{621E8508-6EF2-409C-913A-6EBFACA6542B}"/>
              </a:ext>
            </a:extLst>
          </p:cNvPr>
          <p:cNvSpPr/>
          <p:nvPr/>
        </p:nvSpPr>
        <p:spPr>
          <a:xfrm>
            <a:off x="4251960" y="609600"/>
            <a:ext cx="3467100" cy="5562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dirty="0"/>
              <a:t>Train test split</a:t>
            </a:r>
            <a:endParaRPr lang="en-IN"/>
          </a:p>
        </p:txBody>
      </p:sp>
    </p:spTree>
    <p:extLst>
      <p:ext uri="{BB962C8B-B14F-4D97-AF65-F5344CB8AC3E}">
        <p14:creationId xmlns:p14="http://schemas.microsoft.com/office/powerpoint/2010/main" val="785132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2A77F0-7359-4A47-B554-4C39A9CC1A91}"/>
              </a:ext>
            </a:extLst>
          </p:cNvPr>
          <p:cNvSpPr>
            <a:spLocks noGrp="1"/>
          </p:cNvSpPr>
          <p:nvPr>
            <p:ph idx="1"/>
          </p:nvPr>
        </p:nvSpPr>
        <p:spPr>
          <a:xfrm>
            <a:off x="1683956" y="2133600"/>
            <a:ext cx="4140772" cy="3777622"/>
          </a:xfrm>
        </p:spPr>
        <p:txBody>
          <a:bodyPr>
            <a:normAutofit/>
          </a:bodyPr>
          <a:lstStyle/>
          <a:p>
            <a:r>
              <a:rPr lang="en-US" b="0" i="0" dirty="0">
                <a:solidFill>
                  <a:srgbClr val="000000"/>
                </a:solidFill>
                <a:effectLst/>
                <a:latin typeface="inter-regular"/>
              </a:rPr>
              <a:t>Linear regression is one of the easiest and most popular Machine Learning algorithms. It is a statistical method that is used for predictive analysis.</a:t>
            </a:r>
            <a:endParaRPr lang="en-IN" dirty="0">
              <a:solidFill>
                <a:srgbClr val="000000"/>
              </a:solidFill>
            </a:endParaRPr>
          </a:p>
        </p:txBody>
      </p:sp>
      <p:pic>
        <p:nvPicPr>
          <p:cNvPr id="5" name="Picture 4">
            <a:extLst>
              <a:ext uri="{FF2B5EF4-FFF2-40B4-BE49-F238E27FC236}">
                <a16:creationId xmlns:a16="http://schemas.microsoft.com/office/drawing/2014/main" id="{EE9349F5-50F8-488D-BC76-E1D0004DB91C}"/>
              </a:ext>
            </a:extLst>
          </p:cNvPr>
          <p:cNvPicPr>
            <a:picLocks noChangeAspect="1"/>
          </p:cNvPicPr>
          <p:nvPr/>
        </p:nvPicPr>
        <p:blipFill>
          <a:blip r:embed="rId2"/>
          <a:stretch>
            <a:fillRect/>
          </a:stretch>
        </p:blipFill>
        <p:spPr>
          <a:xfrm>
            <a:off x="6038576" y="2055750"/>
            <a:ext cx="5451627" cy="3066539"/>
          </a:xfrm>
          <a:prstGeom prst="rect">
            <a:avLst/>
          </a:prstGeom>
        </p:spPr>
      </p:pic>
      <p:sp>
        <p:nvSpPr>
          <p:cNvPr id="4" name="Rectangle: Rounded Corners 3">
            <a:extLst>
              <a:ext uri="{FF2B5EF4-FFF2-40B4-BE49-F238E27FC236}">
                <a16:creationId xmlns:a16="http://schemas.microsoft.com/office/drawing/2014/main" id="{13B0B865-00AA-4E07-989D-6FD26F8E4A04}"/>
              </a:ext>
            </a:extLst>
          </p:cNvPr>
          <p:cNvSpPr/>
          <p:nvPr/>
        </p:nvSpPr>
        <p:spPr>
          <a:xfrm>
            <a:off x="4015740" y="769620"/>
            <a:ext cx="3764280" cy="7391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a:t>Linear regression</a:t>
            </a:r>
            <a:endParaRPr lang="en-IN"/>
          </a:p>
        </p:txBody>
      </p:sp>
    </p:spTree>
    <p:extLst>
      <p:ext uri="{BB962C8B-B14F-4D97-AF65-F5344CB8AC3E}">
        <p14:creationId xmlns:p14="http://schemas.microsoft.com/office/powerpoint/2010/main" val="308165575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127</TotalTime>
  <Words>472</Words>
  <Application>Microsoft Office PowerPoint</Application>
  <PresentationFormat>Widescreen</PresentationFormat>
  <Paragraphs>42</Paragraphs>
  <Slides>12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Arial</vt:lpstr>
      <vt:lpstr>Bookman Old Style</vt:lpstr>
      <vt:lpstr>Century Gothic</vt:lpstr>
      <vt:lpstr>inherit</vt:lpstr>
      <vt:lpstr>inter-regular</vt:lpstr>
      <vt:lpstr>Lato</vt:lpstr>
      <vt:lpstr>LiberationSerif_d1_2</vt:lpstr>
      <vt:lpstr>LiberationSerif_d1_3</vt:lpstr>
      <vt:lpstr>OpenSymbol_d6_2</vt:lpstr>
      <vt:lpstr>Wingdings 3</vt:lpstr>
      <vt:lpstr>Wisp</vt:lpstr>
      <vt:lpstr>Car resale value prediction</vt:lpstr>
      <vt:lpstr>Externship project</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resale value prediction</dc:title>
  <dc:creator>chilupuri shalini</dc:creator>
  <cp:lastModifiedBy>chilupuri shalini</cp:lastModifiedBy>
  <cp:revision>2</cp:revision>
  <dcterms:created xsi:type="dcterms:W3CDTF">2021-07-28T07:03:46Z</dcterms:created>
  <dcterms:modified xsi:type="dcterms:W3CDTF">2021-07-28T10:38:09Z</dcterms:modified>
</cp:coreProperties>
</file>

<file path=docProps/thumbnail.jpeg>
</file>